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DM Sans Medium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82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401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Gemini-Powered RAG System for Intelligent Document Search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051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 overview of our new API for Retrieval-Augmented Generation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5946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Presenter: Madhusudan Nayak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62126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Date: [Date]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039" y="405765"/>
            <a:ext cx="5668089" cy="449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Workflow / Demo &amp; Configuration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3039" y="1214080"/>
            <a:ext cx="2155984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Workflow / Demo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03039" y="1645206"/>
            <a:ext cx="143708" cy="179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503039" y="1874163"/>
            <a:ext cx="6636901" cy="1524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6" name="Text 4"/>
          <p:cNvSpPr/>
          <p:nvPr/>
        </p:nvSpPr>
        <p:spPr>
          <a:xfrm>
            <a:off x="503039" y="1976438"/>
            <a:ext cx="179665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Add a Document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03039" y="2344698"/>
            <a:ext cx="6636901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 a new .pdf or .docx file into the uploads directory.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03039" y="2703909"/>
            <a:ext cx="6636901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(Wait for the scheduler to run, or restart the server to trigger the startup scan).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03039" y="3185279"/>
            <a:ext cx="143708" cy="179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503039" y="3414236"/>
            <a:ext cx="6636901" cy="1524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1" name="Text 9"/>
          <p:cNvSpPr/>
          <p:nvPr/>
        </p:nvSpPr>
        <p:spPr>
          <a:xfrm>
            <a:off x="503039" y="3516511"/>
            <a:ext cx="179665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Ask a Question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503039" y="3884771"/>
            <a:ext cx="6636901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a tool like Postman or curl to send a POST request to the /query endpoint.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503039" y="4243983"/>
            <a:ext cx="6636901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Endpoint: http://:8002/query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503039" y="4603194"/>
            <a:ext cx="6636901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Body: {"q": "What is the main conclusion of the project report?"}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503039" y="5084564"/>
            <a:ext cx="143708" cy="179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503039" y="5313521"/>
            <a:ext cx="6636901" cy="15240"/>
          </a:xfrm>
          <a:prstGeom prst="rect">
            <a:avLst/>
          </a:prstGeom>
          <a:solidFill>
            <a:srgbClr val="28282F"/>
          </a:solidFill>
          <a:ln/>
        </p:spPr>
      </p:sp>
      <p:sp>
        <p:nvSpPr>
          <p:cNvPr id="17" name="Text 15"/>
          <p:cNvSpPr/>
          <p:nvPr/>
        </p:nvSpPr>
        <p:spPr>
          <a:xfrm>
            <a:off x="503039" y="5415796"/>
            <a:ext cx="179665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Receive the Answer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503039" y="5784056"/>
            <a:ext cx="6636901" cy="459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API will stream back a text response, generated by Gemini, based on the content of the document you just added.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7498080" y="1214080"/>
            <a:ext cx="2199084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Configuration &amp; State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7498080" y="1645206"/>
            <a:ext cx="6636901" cy="2395895"/>
          </a:xfrm>
          <a:prstGeom prst="roundRect">
            <a:avLst>
              <a:gd name="adj" fmla="val 900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657028" y="1804154"/>
            <a:ext cx="1796653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config_google.json: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7657028" y="2172414"/>
            <a:ext cx="6319004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single file to manage all important settings:</a:t>
            </a:r>
            <a:endParaRPr lang="en-US" sz="1100" dirty="0"/>
          </a:p>
        </p:txBody>
      </p:sp>
      <p:sp>
        <p:nvSpPr>
          <p:cNvPr id="23" name="Text 21"/>
          <p:cNvSpPr/>
          <p:nvPr/>
        </p:nvSpPr>
        <p:spPr>
          <a:xfrm>
            <a:off x="7657028" y="2531626"/>
            <a:ext cx="6319004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API Key</a:t>
            </a:r>
            <a:endParaRPr lang="en-US" sz="1100" dirty="0"/>
          </a:p>
        </p:txBody>
      </p:sp>
      <p:sp>
        <p:nvSpPr>
          <p:cNvPr id="24" name="Text 22"/>
          <p:cNvSpPr/>
          <p:nvPr/>
        </p:nvSpPr>
        <p:spPr>
          <a:xfrm>
            <a:off x="7657028" y="2811780"/>
            <a:ext cx="6319004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LLM and Embedding model names</a:t>
            </a:r>
            <a:endParaRPr lang="en-US" sz="1100" dirty="0"/>
          </a:p>
        </p:txBody>
      </p:sp>
      <p:sp>
        <p:nvSpPr>
          <p:cNvPr id="25" name="Text 23"/>
          <p:cNvSpPr/>
          <p:nvPr/>
        </p:nvSpPr>
        <p:spPr>
          <a:xfrm>
            <a:off x="7657028" y="3091934"/>
            <a:ext cx="6319004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Chunking parameters (chunk_size, chunk_overlap)</a:t>
            </a:r>
            <a:endParaRPr lang="en-US" sz="1100" dirty="0"/>
          </a:p>
        </p:txBody>
      </p:sp>
      <p:sp>
        <p:nvSpPr>
          <p:cNvPr id="26" name="Text 24"/>
          <p:cNvSpPr/>
          <p:nvPr/>
        </p:nvSpPr>
        <p:spPr>
          <a:xfrm>
            <a:off x="7657028" y="3372088"/>
            <a:ext cx="6319004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Retrieval parameters (k, min_relevance)</a:t>
            </a:r>
            <a:endParaRPr lang="en-US" sz="1100" dirty="0"/>
          </a:p>
        </p:txBody>
      </p:sp>
      <p:sp>
        <p:nvSpPr>
          <p:cNvPr id="27" name="Text 25"/>
          <p:cNvSpPr/>
          <p:nvPr/>
        </p:nvSpPr>
        <p:spPr>
          <a:xfrm>
            <a:off x="7657028" y="3652242"/>
            <a:ext cx="6319004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Storage directory paths</a:t>
            </a:r>
            <a:endParaRPr lang="en-US" sz="1100" dirty="0"/>
          </a:p>
        </p:txBody>
      </p:sp>
      <p:sp>
        <p:nvSpPr>
          <p:cNvPr id="28" name="Shape 26"/>
          <p:cNvSpPr/>
          <p:nvPr/>
        </p:nvSpPr>
        <p:spPr>
          <a:xfrm>
            <a:off x="7498080" y="4184809"/>
            <a:ext cx="6636901" cy="1505188"/>
          </a:xfrm>
          <a:prstGeom prst="roundRect">
            <a:avLst>
              <a:gd name="adj" fmla="val 1432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7657028" y="4343757"/>
            <a:ext cx="2830235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storage/index_state_google.json: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7657028" y="4712018"/>
            <a:ext cx="6319004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file acts as the "memory" for the auto-indexing feature.</a:t>
            </a:r>
            <a:endParaRPr lang="en-US" sz="1100" dirty="0"/>
          </a:p>
        </p:txBody>
      </p:sp>
      <p:sp>
        <p:nvSpPr>
          <p:cNvPr id="31" name="Text 29"/>
          <p:cNvSpPr/>
          <p:nvPr/>
        </p:nvSpPr>
        <p:spPr>
          <a:xfrm>
            <a:off x="7657028" y="5071229"/>
            <a:ext cx="6319004" cy="459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keeps a record of every file that has been indexed and its last modification time. This is how the scheduler knows if a file is new or has been updated.</a:t>
            </a:r>
            <a:endParaRPr lang="en-US" sz="1100" dirty="0"/>
          </a:p>
        </p:txBody>
      </p:sp>
      <p:sp>
        <p:nvSpPr>
          <p:cNvPr id="32" name="Text 30"/>
          <p:cNvSpPr/>
          <p:nvPr/>
        </p:nvSpPr>
        <p:spPr>
          <a:xfrm>
            <a:off x="7498080" y="5851684"/>
            <a:ext cx="2155984" cy="269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Next Steps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7498080" y="6264831"/>
            <a:ext cx="6636901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a simple web-based UI for uploads and queries.</a:t>
            </a:r>
            <a:endParaRPr lang="en-US" sz="1100" dirty="0"/>
          </a:p>
        </p:txBody>
      </p:sp>
      <p:sp>
        <p:nvSpPr>
          <p:cNvPr id="34" name="Text 32"/>
          <p:cNvSpPr/>
          <p:nvPr/>
        </p:nvSpPr>
        <p:spPr>
          <a:xfrm>
            <a:off x="7498080" y="6544985"/>
            <a:ext cx="6636901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Adding support for more file types (e.g., .txt, .pptx).</a:t>
            </a:r>
            <a:endParaRPr lang="en-US" sz="1100" dirty="0"/>
          </a:p>
        </p:txBody>
      </p:sp>
      <p:sp>
        <p:nvSpPr>
          <p:cNvPr id="35" name="Text 33"/>
          <p:cNvSpPr/>
          <p:nvPr/>
        </p:nvSpPr>
        <p:spPr>
          <a:xfrm>
            <a:off x="7498080" y="6825139"/>
            <a:ext cx="6636901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user authentication and authorization.</a:t>
            </a:r>
            <a:endParaRPr lang="en-US" sz="1100" dirty="0"/>
          </a:p>
        </p:txBody>
      </p:sp>
      <p:sp>
        <p:nvSpPr>
          <p:cNvPr id="36" name="Text 34"/>
          <p:cNvSpPr/>
          <p:nvPr/>
        </p:nvSpPr>
        <p:spPr>
          <a:xfrm>
            <a:off x="7498080" y="7105293"/>
            <a:ext cx="6636901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Experimenting with more advanced retrieval strategies (e.g., HyDE, re-ranking).</a:t>
            </a:r>
            <a:endParaRPr lang="en-US" sz="1100" dirty="0"/>
          </a:p>
        </p:txBody>
      </p:sp>
      <p:sp>
        <p:nvSpPr>
          <p:cNvPr id="37" name="Text 35"/>
          <p:cNvSpPr/>
          <p:nvPr/>
        </p:nvSpPr>
        <p:spPr>
          <a:xfrm>
            <a:off x="7498080" y="7464504"/>
            <a:ext cx="6636901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Thank You!</a:t>
            </a:r>
            <a:endParaRPr 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343" y="508635"/>
            <a:ext cx="13335714" cy="72437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343" y="8029813"/>
            <a:ext cx="4624507" cy="578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endParaRPr lang="en-US" sz="3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4820" y="365522"/>
            <a:ext cx="3320296" cy="415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Agenda</a:t>
            </a:r>
            <a:endParaRPr lang="en-US" sz="2600" dirty="0"/>
          </a:p>
        </p:txBody>
      </p:sp>
      <p:sp>
        <p:nvSpPr>
          <p:cNvPr id="3" name="Shape 1"/>
          <p:cNvSpPr/>
          <p:nvPr/>
        </p:nvSpPr>
        <p:spPr>
          <a:xfrm>
            <a:off x="464820" y="1046202"/>
            <a:ext cx="298728" cy="298728"/>
          </a:xfrm>
          <a:prstGeom prst="roundRect">
            <a:avLst>
              <a:gd name="adj" fmla="val 6669"/>
            </a:avLst>
          </a:prstGeom>
          <a:solidFill>
            <a:srgbClr val="EDEBE3"/>
          </a:solidFill>
          <a:ln/>
        </p:spPr>
      </p:sp>
      <p:sp>
        <p:nvSpPr>
          <p:cNvPr id="4" name="Text 2"/>
          <p:cNvSpPr/>
          <p:nvPr/>
        </p:nvSpPr>
        <p:spPr>
          <a:xfrm>
            <a:off x="514529" y="1071027"/>
            <a:ext cx="19919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896302" y="1091803"/>
            <a:ext cx="166008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Problem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896302" y="1378863"/>
            <a:ext cx="13269277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do we find answers within our growing library of documents?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464820" y="1857018"/>
            <a:ext cx="298728" cy="298728"/>
          </a:xfrm>
          <a:prstGeom prst="roundRect">
            <a:avLst>
              <a:gd name="adj" fmla="val 6669"/>
            </a:avLst>
          </a:prstGeom>
          <a:solidFill>
            <a:srgbClr val="EDEBE3"/>
          </a:solidFill>
          <a:ln/>
        </p:spPr>
      </p:sp>
      <p:sp>
        <p:nvSpPr>
          <p:cNvPr id="8" name="Text 6"/>
          <p:cNvSpPr/>
          <p:nvPr/>
        </p:nvSpPr>
        <p:spPr>
          <a:xfrm>
            <a:off x="514529" y="1881842"/>
            <a:ext cx="19919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896302" y="1902619"/>
            <a:ext cx="166008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Solution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896302" y="2189678"/>
            <a:ext cx="13269277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overview of Retrieval-Augmented Generation (RAG).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464820" y="2667833"/>
            <a:ext cx="298728" cy="298728"/>
          </a:xfrm>
          <a:prstGeom prst="roundRect">
            <a:avLst>
              <a:gd name="adj" fmla="val 6669"/>
            </a:avLst>
          </a:prstGeom>
          <a:solidFill>
            <a:srgbClr val="EDEBE3"/>
          </a:solidFill>
          <a:ln/>
        </p:spPr>
      </p:sp>
      <p:sp>
        <p:nvSpPr>
          <p:cNvPr id="12" name="Text 10"/>
          <p:cNvSpPr/>
          <p:nvPr/>
        </p:nvSpPr>
        <p:spPr>
          <a:xfrm>
            <a:off x="514529" y="2692658"/>
            <a:ext cx="19919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896302" y="2713434"/>
            <a:ext cx="166008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System Architecture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896302" y="3000494"/>
            <a:ext cx="13269277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high-level look at the components.</a:t>
            </a:r>
            <a:endParaRPr lang="en-US" sz="1000" dirty="0"/>
          </a:p>
        </p:txBody>
      </p:sp>
      <p:sp>
        <p:nvSpPr>
          <p:cNvPr id="15" name="Shape 13"/>
          <p:cNvSpPr/>
          <p:nvPr/>
        </p:nvSpPr>
        <p:spPr>
          <a:xfrm>
            <a:off x="464820" y="3478649"/>
            <a:ext cx="298728" cy="298728"/>
          </a:xfrm>
          <a:prstGeom prst="roundRect">
            <a:avLst>
              <a:gd name="adj" fmla="val 6669"/>
            </a:avLst>
          </a:prstGeom>
          <a:solidFill>
            <a:srgbClr val="EDEBE3"/>
          </a:solidFill>
          <a:ln/>
        </p:spPr>
      </p:sp>
      <p:sp>
        <p:nvSpPr>
          <p:cNvPr id="16" name="Text 14"/>
          <p:cNvSpPr/>
          <p:nvPr/>
        </p:nvSpPr>
        <p:spPr>
          <a:xfrm>
            <a:off x="514529" y="3503474"/>
            <a:ext cx="19919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896302" y="3524250"/>
            <a:ext cx="2217301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Core Engine (rag_google.py)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896302" y="3811310"/>
            <a:ext cx="13269277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the "magic" happens.</a:t>
            </a:r>
            <a:endParaRPr lang="en-US" sz="1000" dirty="0"/>
          </a:p>
        </p:txBody>
      </p:sp>
      <p:sp>
        <p:nvSpPr>
          <p:cNvPr id="19" name="Text 17"/>
          <p:cNvSpPr/>
          <p:nvPr/>
        </p:nvSpPr>
        <p:spPr>
          <a:xfrm>
            <a:off x="896302" y="4103489"/>
            <a:ext cx="13269277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Ingestion, Chunking, and Vectorization</a:t>
            </a:r>
            <a:endParaRPr lang="en-US" sz="1000" dirty="0"/>
          </a:p>
        </p:txBody>
      </p:sp>
      <p:sp>
        <p:nvSpPr>
          <p:cNvPr id="20" name="Text 18"/>
          <p:cNvSpPr/>
          <p:nvPr/>
        </p:nvSpPr>
        <p:spPr>
          <a:xfrm>
            <a:off x="896302" y="4362450"/>
            <a:ext cx="13269277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Retrieval and PII Masking</a:t>
            </a:r>
            <a:endParaRPr lang="en-US" sz="1000" dirty="0"/>
          </a:p>
        </p:txBody>
      </p:sp>
      <p:sp>
        <p:nvSpPr>
          <p:cNvPr id="21" name="Shape 19"/>
          <p:cNvSpPr/>
          <p:nvPr/>
        </p:nvSpPr>
        <p:spPr>
          <a:xfrm>
            <a:off x="464820" y="4840605"/>
            <a:ext cx="298728" cy="298728"/>
          </a:xfrm>
          <a:prstGeom prst="roundRect">
            <a:avLst>
              <a:gd name="adj" fmla="val 6669"/>
            </a:avLst>
          </a:prstGeom>
          <a:solidFill>
            <a:srgbClr val="EDEBE3"/>
          </a:solidFill>
          <a:ln/>
        </p:spPr>
      </p:sp>
      <p:sp>
        <p:nvSpPr>
          <p:cNvPr id="22" name="Text 20"/>
          <p:cNvSpPr/>
          <p:nvPr/>
        </p:nvSpPr>
        <p:spPr>
          <a:xfrm>
            <a:off x="514529" y="4865430"/>
            <a:ext cx="19919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896302" y="4886206"/>
            <a:ext cx="2041922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API Layer (app_google.py)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896302" y="5173266"/>
            <a:ext cx="13269277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we interact with the system.</a:t>
            </a:r>
            <a:endParaRPr lang="en-US" sz="1000" dirty="0"/>
          </a:p>
        </p:txBody>
      </p:sp>
      <p:sp>
        <p:nvSpPr>
          <p:cNvPr id="25" name="Text 23"/>
          <p:cNvSpPr/>
          <p:nvPr/>
        </p:nvSpPr>
        <p:spPr>
          <a:xfrm>
            <a:off x="896302" y="5465445"/>
            <a:ext cx="13269277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Endpoints: /upload, /query, /delete</a:t>
            </a:r>
            <a:endParaRPr lang="en-US" sz="1000" dirty="0"/>
          </a:p>
        </p:txBody>
      </p:sp>
      <p:sp>
        <p:nvSpPr>
          <p:cNvPr id="26" name="Shape 24"/>
          <p:cNvSpPr/>
          <p:nvPr/>
        </p:nvSpPr>
        <p:spPr>
          <a:xfrm>
            <a:off x="464820" y="5943600"/>
            <a:ext cx="298728" cy="298728"/>
          </a:xfrm>
          <a:prstGeom prst="roundRect">
            <a:avLst>
              <a:gd name="adj" fmla="val 6669"/>
            </a:avLst>
          </a:prstGeom>
          <a:solidFill>
            <a:srgbClr val="EDEBE3"/>
          </a:solidFill>
          <a:ln/>
        </p:spPr>
      </p:sp>
      <p:sp>
        <p:nvSpPr>
          <p:cNvPr id="27" name="Text 25"/>
          <p:cNvSpPr/>
          <p:nvPr/>
        </p:nvSpPr>
        <p:spPr>
          <a:xfrm>
            <a:off x="514529" y="5968425"/>
            <a:ext cx="19919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6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896302" y="5989201"/>
            <a:ext cx="2573774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Feature: Automated Indexing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896302" y="6276261"/>
            <a:ext cx="13269277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Keeping our knowledge base fresh.</a:t>
            </a:r>
            <a:endParaRPr lang="en-US" sz="1000" dirty="0"/>
          </a:p>
        </p:txBody>
      </p:sp>
      <p:sp>
        <p:nvSpPr>
          <p:cNvPr id="30" name="Shape 28"/>
          <p:cNvSpPr/>
          <p:nvPr/>
        </p:nvSpPr>
        <p:spPr>
          <a:xfrm>
            <a:off x="464820" y="6754416"/>
            <a:ext cx="298728" cy="298728"/>
          </a:xfrm>
          <a:prstGeom prst="roundRect">
            <a:avLst>
              <a:gd name="adj" fmla="val 6669"/>
            </a:avLst>
          </a:prstGeom>
          <a:solidFill>
            <a:srgbClr val="EDEBE3"/>
          </a:solidFill>
          <a:ln/>
        </p:spPr>
      </p:sp>
      <p:sp>
        <p:nvSpPr>
          <p:cNvPr id="31" name="Text 29"/>
          <p:cNvSpPr/>
          <p:nvPr/>
        </p:nvSpPr>
        <p:spPr>
          <a:xfrm>
            <a:off x="514529" y="6779240"/>
            <a:ext cx="19919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7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896302" y="6800017"/>
            <a:ext cx="1695093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Live Demo / Workflow</a:t>
            </a:r>
            <a:endParaRPr lang="en-US" sz="1300" dirty="0"/>
          </a:p>
        </p:txBody>
      </p:sp>
      <p:sp>
        <p:nvSpPr>
          <p:cNvPr id="33" name="Text 31"/>
          <p:cNvSpPr/>
          <p:nvPr/>
        </p:nvSpPr>
        <p:spPr>
          <a:xfrm>
            <a:off x="896302" y="7087076"/>
            <a:ext cx="13269277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Putting it all together.</a:t>
            </a:r>
            <a:endParaRPr lang="en-US" sz="1000" dirty="0"/>
          </a:p>
        </p:txBody>
      </p:sp>
      <p:sp>
        <p:nvSpPr>
          <p:cNvPr id="34" name="Shape 32"/>
          <p:cNvSpPr/>
          <p:nvPr/>
        </p:nvSpPr>
        <p:spPr>
          <a:xfrm>
            <a:off x="464820" y="7565231"/>
            <a:ext cx="298728" cy="298728"/>
          </a:xfrm>
          <a:prstGeom prst="roundRect">
            <a:avLst>
              <a:gd name="adj" fmla="val 6669"/>
            </a:avLst>
          </a:prstGeom>
          <a:solidFill>
            <a:srgbClr val="EDEBE3"/>
          </a:solidFill>
          <a:ln/>
        </p:spPr>
      </p:sp>
      <p:sp>
        <p:nvSpPr>
          <p:cNvPr id="35" name="Text 33"/>
          <p:cNvSpPr/>
          <p:nvPr/>
        </p:nvSpPr>
        <p:spPr>
          <a:xfrm>
            <a:off x="514529" y="7590056"/>
            <a:ext cx="199192" cy="248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8</a:t>
            </a:r>
            <a:endParaRPr lang="en-US" sz="1550" dirty="0"/>
          </a:p>
        </p:txBody>
      </p:sp>
      <p:sp>
        <p:nvSpPr>
          <p:cNvPr id="36" name="Text 34"/>
          <p:cNvSpPr/>
          <p:nvPr/>
        </p:nvSpPr>
        <p:spPr>
          <a:xfrm>
            <a:off x="896302" y="7610832"/>
            <a:ext cx="1660088" cy="207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Next Steps &amp; Q&amp;A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1512"/>
            <a:ext cx="111360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Problem: Unstructured Data Overload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75604"/>
            <a:ext cx="3688675" cy="1966198"/>
          </a:xfrm>
          <a:prstGeom prst="roundRect">
            <a:avLst>
              <a:gd name="adj" fmla="val 1730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3790" y="1975604"/>
            <a:ext cx="121920" cy="1966198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5" name="Text 3"/>
          <p:cNvSpPr/>
          <p:nvPr/>
        </p:nvSpPr>
        <p:spPr>
          <a:xfrm>
            <a:off x="1173004" y="2232898"/>
            <a:ext cx="305216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organization has a large and growing number of documents (.pdf, .docx, etc.).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709279" y="1975604"/>
            <a:ext cx="3688794" cy="1966198"/>
          </a:xfrm>
          <a:prstGeom prst="roundRect">
            <a:avLst>
              <a:gd name="adj" fmla="val 1730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4709279" y="1975604"/>
            <a:ext cx="121920" cy="1966198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8" name="Text 6"/>
          <p:cNvSpPr/>
          <p:nvPr/>
        </p:nvSpPr>
        <p:spPr>
          <a:xfrm>
            <a:off x="5088493" y="2232898"/>
            <a:ext cx="305228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Finding specific information is time-consuming and inefficient.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168616"/>
            <a:ext cx="3688675" cy="1603296"/>
          </a:xfrm>
          <a:prstGeom prst="roundRect">
            <a:avLst>
              <a:gd name="adj" fmla="val 2122"/>
            </a:avLst>
          </a:prstGeom>
          <a:solidFill>
            <a:srgbClr val="F9F8F5"/>
          </a:solidFill>
          <a:ln w="30480">
            <a:solidFill>
              <a:srgbClr val="D3D1C9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93790" y="4168616"/>
            <a:ext cx="121920" cy="1603296"/>
          </a:xfrm>
          <a:prstGeom prst="roundRect">
            <a:avLst>
              <a:gd name="adj" fmla="val 27907"/>
            </a:avLst>
          </a:prstGeom>
          <a:solidFill>
            <a:srgbClr val="28282F"/>
          </a:solidFill>
          <a:ln/>
        </p:spPr>
      </p:sp>
      <p:sp>
        <p:nvSpPr>
          <p:cNvPr id="11" name="Text 9"/>
          <p:cNvSpPr/>
          <p:nvPr/>
        </p:nvSpPr>
        <p:spPr>
          <a:xfrm>
            <a:off x="1173004" y="4425910"/>
            <a:ext cx="305216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keyword searches often miss context and fail to provide direct answers.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33951" y="6027063"/>
            <a:ext cx="7264122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Question: How can we enable users to ask natural language questions and get direct, accurate answers from our documents?</a:t>
            </a:r>
            <a:endParaRPr lang="en-US" sz="2650" dirty="0"/>
          </a:p>
        </p:txBody>
      </p:sp>
      <p:sp>
        <p:nvSpPr>
          <p:cNvPr id="13" name="Shape 11"/>
          <p:cNvSpPr/>
          <p:nvPr/>
        </p:nvSpPr>
        <p:spPr>
          <a:xfrm>
            <a:off x="793790" y="6027063"/>
            <a:ext cx="30480" cy="1275874"/>
          </a:xfrm>
          <a:prstGeom prst="rect">
            <a:avLst/>
          </a:prstGeom>
          <a:solidFill>
            <a:srgbClr val="28282F"/>
          </a:solidFill>
          <a:ln/>
        </p:spPr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1975604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921" y="893326"/>
            <a:ext cx="7742158" cy="1251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Solution: Retrieval-Augmented Generation (RAG)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0921" y="2445306"/>
            <a:ext cx="774215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We've built a system that combines two powerful AI techniques: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21" y="2990969"/>
            <a:ext cx="1001316" cy="14743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02500" y="3191232"/>
            <a:ext cx="250340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Retrieval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902500" y="3624263"/>
            <a:ext cx="6540579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specialized database (ChromaDB) finds the most relevant text snippets from our documents based on the user's query.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21" y="4465320"/>
            <a:ext cx="1001316" cy="14743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02500" y="4665583"/>
            <a:ext cx="250340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Generation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902500" y="5098613"/>
            <a:ext cx="6540579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powerful Large Language Model (Google's Gemini 1.5 Flash) uses these snippets as context to generate a concise, human-like answer.</a:t>
            </a:r>
            <a:endParaRPr lang="en-US" sz="1550" dirty="0"/>
          </a:p>
        </p:txBody>
      </p:sp>
      <p:sp>
        <p:nvSpPr>
          <p:cNvPr id="11" name="Shape 6"/>
          <p:cNvSpPr/>
          <p:nvPr/>
        </p:nvSpPr>
        <p:spPr>
          <a:xfrm>
            <a:off x="700921" y="6164937"/>
            <a:ext cx="7742158" cy="1171337"/>
          </a:xfrm>
          <a:prstGeom prst="roundRect">
            <a:avLst>
              <a:gd name="adj" fmla="val 2565"/>
            </a:avLst>
          </a:prstGeom>
          <a:solidFill>
            <a:srgbClr val="D6D6DC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84" y="6468547"/>
            <a:ext cx="250269" cy="20026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351717" y="6415207"/>
            <a:ext cx="6891099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It's like an open-book exam for an AI—it finds the facts first, then formulates the answer.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715" y="451723"/>
            <a:ext cx="4105870" cy="513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System Architecture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4715" y="1478042"/>
            <a:ext cx="13480971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diagram shows the complete flow of our RAG system, from document upload through processing to query answering, with automatic background indexing keeping everything up to date.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715" y="2188012"/>
            <a:ext cx="8355449" cy="51425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4715" y="7515225"/>
            <a:ext cx="13480971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583168"/>
            <a:ext cx="8145780" cy="662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Core Engine (rag_google.py)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2236" y="1670090"/>
            <a:ext cx="1314592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module contains the fundamental logic for our RAG pipeline.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2236" y="2247900"/>
            <a:ext cx="4240530" cy="5398532"/>
          </a:xfrm>
          <a:prstGeom prst="roundRect">
            <a:avLst>
              <a:gd name="adj" fmla="val 750"/>
            </a:avLst>
          </a:prstGeom>
          <a:solidFill>
            <a:srgbClr val="EDEBE3"/>
          </a:solidFill>
          <a:ln/>
        </p:spPr>
      </p:sp>
      <p:sp>
        <p:nvSpPr>
          <p:cNvPr id="5" name="Shape 3"/>
          <p:cNvSpPr/>
          <p:nvPr/>
        </p:nvSpPr>
        <p:spPr>
          <a:xfrm>
            <a:off x="954286" y="2459950"/>
            <a:ext cx="636270" cy="636270"/>
          </a:xfrm>
          <a:prstGeom prst="roundRect">
            <a:avLst>
              <a:gd name="adj" fmla="val 14369820"/>
            </a:avLst>
          </a:prstGeom>
          <a:solidFill>
            <a:srgbClr val="28282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308" y="2599134"/>
            <a:ext cx="286226" cy="35790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54286" y="3308271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1. Load &amp; Chunk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954286" y="3766780"/>
            <a:ext cx="381642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(load_docs, chunk_docs)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54286" y="4233148"/>
            <a:ext cx="381642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Accepts .pdf and .docx files.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954286" y="4646533"/>
            <a:ext cx="3816429" cy="13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Splits large documents into smaller, overlapping text "chunks" (~1200 characters). This is crucial for finding precise context.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5194816" y="2247900"/>
            <a:ext cx="4240649" cy="5398532"/>
          </a:xfrm>
          <a:prstGeom prst="roundRect">
            <a:avLst>
              <a:gd name="adj" fmla="val 750"/>
            </a:avLst>
          </a:prstGeom>
          <a:solidFill>
            <a:srgbClr val="EDEBE3"/>
          </a:solidFill>
          <a:ln/>
        </p:spPr>
      </p:sp>
      <p:sp>
        <p:nvSpPr>
          <p:cNvPr id="12" name="Shape 9"/>
          <p:cNvSpPr/>
          <p:nvPr/>
        </p:nvSpPr>
        <p:spPr>
          <a:xfrm>
            <a:off x="5406866" y="2459950"/>
            <a:ext cx="636270" cy="636270"/>
          </a:xfrm>
          <a:prstGeom prst="roundRect">
            <a:avLst>
              <a:gd name="adj" fmla="val 14369820"/>
            </a:avLst>
          </a:prstGeom>
          <a:solidFill>
            <a:srgbClr val="28282F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888" y="2599134"/>
            <a:ext cx="286226" cy="35790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06866" y="3308271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2. Vectorize &amp; Store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5406866" y="3766780"/>
            <a:ext cx="3816548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(add_to_vectorstore)</a:t>
            </a:r>
            <a:endParaRPr lang="en-US" sz="1650" dirty="0"/>
          </a:p>
        </p:txBody>
      </p:sp>
      <p:sp>
        <p:nvSpPr>
          <p:cNvPr id="16" name="Text 12"/>
          <p:cNvSpPr/>
          <p:nvPr/>
        </p:nvSpPr>
        <p:spPr>
          <a:xfrm>
            <a:off x="5406866" y="4233148"/>
            <a:ext cx="3816548" cy="13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Google's text-embedding-004 model to convert each text chunk into a numerical vector (an "embedding").</a:t>
            </a:r>
            <a:endParaRPr lang="en-US" sz="1650" dirty="0"/>
          </a:p>
        </p:txBody>
      </p:sp>
      <p:sp>
        <p:nvSpPr>
          <p:cNvPr id="17" name="Text 13"/>
          <p:cNvSpPr/>
          <p:nvPr/>
        </p:nvSpPr>
        <p:spPr>
          <a:xfrm>
            <a:off x="5406866" y="5664160"/>
            <a:ext cx="3816548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these vectors in our persistent ChromaDB vector store.</a:t>
            </a:r>
            <a:endParaRPr lang="en-US" sz="1650" dirty="0"/>
          </a:p>
        </p:txBody>
      </p:sp>
      <p:sp>
        <p:nvSpPr>
          <p:cNvPr id="18" name="Shape 14"/>
          <p:cNvSpPr/>
          <p:nvPr/>
        </p:nvSpPr>
        <p:spPr>
          <a:xfrm>
            <a:off x="9647515" y="2247900"/>
            <a:ext cx="4240530" cy="5398532"/>
          </a:xfrm>
          <a:prstGeom prst="roundRect">
            <a:avLst>
              <a:gd name="adj" fmla="val 750"/>
            </a:avLst>
          </a:prstGeom>
          <a:solidFill>
            <a:srgbClr val="EDEBE3"/>
          </a:solidFill>
          <a:ln/>
        </p:spPr>
      </p:sp>
      <p:sp>
        <p:nvSpPr>
          <p:cNvPr id="19" name="Shape 15"/>
          <p:cNvSpPr/>
          <p:nvPr/>
        </p:nvSpPr>
        <p:spPr>
          <a:xfrm>
            <a:off x="9859566" y="2459950"/>
            <a:ext cx="636270" cy="636270"/>
          </a:xfrm>
          <a:prstGeom prst="roundRect">
            <a:avLst>
              <a:gd name="adj" fmla="val 14369820"/>
            </a:avLst>
          </a:prstGeom>
          <a:solidFill>
            <a:srgbClr val="28282F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587" y="2599134"/>
            <a:ext cx="286226" cy="357902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9859566" y="3308271"/>
            <a:ext cx="2651165" cy="3313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3. Retrieve</a:t>
            </a:r>
            <a:endParaRPr lang="en-US" sz="2050" dirty="0"/>
          </a:p>
        </p:txBody>
      </p:sp>
      <p:sp>
        <p:nvSpPr>
          <p:cNvPr id="22" name="Text 17"/>
          <p:cNvSpPr/>
          <p:nvPr/>
        </p:nvSpPr>
        <p:spPr>
          <a:xfrm>
            <a:off x="9859566" y="3766780"/>
            <a:ext cx="3816429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(retrieve)</a:t>
            </a:r>
            <a:endParaRPr lang="en-US" sz="1650" dirty="0"/>
          </a:p>
        </p:txBody>
      </p:sp>
      <p:sp>
        <p:nvSpPr>
          <p:cNvPr id="23" name="Text 18"/>
          <p:cNvSpPr/>
          <p:nvPr/>
        </p:nvSpPr>
        <p:spPr>
          <a:xfrm>
            <a:off x="9859566" y="4233148"/>
            <a:ext cx="3816429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a query comes in, it's also converted to a vector.</a:t>
            </a:r>
            <a:endParaRPr lang="en-US" sz="1650" dirty="0"/>
          </a:p>
        </p:txBody>
      </p:sp>
      <p:sp>
        <p:nvSpPr>
          <p:cNvPr id="24" name="Text 19"/>
          <p:cNvSpPr/>
          <p:nvPr/>
        </p:nvSpPr>
        <p:spPr>
          <a:xfrm>
            <a:off x="9859566" y="4985742"/>
            <a:ext cx="3816429" cy="1356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ChromaDB performs a "cosine similarity" search to find the text chunks with vectors most similar to the query's vector.</a:t>
            </a:r>
            <a:endParaRPr lang="en-US" sz="1650" dirty="0"/>
          </a:p>
        </p:txBody>
      </p:sp>
      <p:sp>
        <p:nvSpPr>
          <p:cNvPr id="25" name="Text 20"/>
          <p:cNvSpPr/>
          <p:nvPr/>
        </p:nvSpPr>
        <p:spPr>
          <a:xfrm>
            <a:off x="9859566" y="6416754"/>
            <a:ext cx="3816429" cy="1017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Filters out results below a relevance threshold (0.5) to ensure quality.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5874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Core Engine: Smart Generation &amp; Security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generation process is more than just asking a question.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315283"/>
            <a:ext cx="3099673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answer_query_with_context function: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396835" y="1655445"/>
            <a:ext cx="6780014" cy="910590"/>
          </a:xfrm>
          <a:prstGeom prst="roundRect">
            <a:avLst>
              <a:gd name="adj" fmla="val 1868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25423" y="1784033"/>
            <a:ext cx="211824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Context-Augmented Prompting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25423" y="2074545"/>
            <a:ext cx="652283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retrieved text chunks are dynamically inserted into a carefully crafted prompt. The LLM is instructed to answer based only on this context.</a:t>
            </a:r>
            <a:endParaRPr lang="en-US" sz="850" dirty="0"/>
          </a:p>
        </p:txBody>
      </p:sp>
      <p:sp>
        <p:nvSpPr>
          <p:cNvPr id="8" name="Shape 6"/>
          <p:cNvSpPr/>
          <p:nvPr/>
        </p:nvSpPr>
        <p:spPr>
          <a:xfrm>
            <a:off x="396835" y="2679383"/>
            <a:ext cx="6780014" cy="910590"/>
          </a:xfrm>
          <a:prstGeom prst="roundRect">
            <a:avLst>
              <a:gd name="adj" fmla="val 1868"/>
            </a:avLst>
          </a:prstGeom>
          <a:solidFill>
            <a:srgbClr val="F9F8F5"/>
          </a:solidFill>
          <a:ln w="15240">
            <a:solidFill>
              <a:srgbClr val="D3D1C9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25423" y="280797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PII Masking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525423" y="3098483"/>
            <a:ext cx="652283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Before generating the final answer, the prompt instructs the LLM to identify and mask Personally Identifiable Information (PII) in a granular way.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7461171" y="1315283"/>
            <a:ext cx="184904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Example of PII Masking: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7461171" y="1655445"/>
            <a:ext cx="6780014" cy="895826"/>
          </a:xfrm>
          <a:prstGeom prst="roundRect">
            <a:avLst>
              <a:gd name="adj" fmla="val 1899"/>
            </a:avLst>
          </a:prstGeom>
          <a:solidFill>
            <a:srgbClr val="ECEBE8"/>
          </a:solidFill>
          <a:ln/>
        </p:spPr>
      </p:sp>
      <p:sp>
        <p:nvSpPr>
          <p:cNvPr id="13" name="Shape 11"/>
          <p:cNvSpPr/>
          <p:nvPr/>
        </p:nvSpPr>
        <p:spPr>
          <a:xfrm>
            <a:off x="7455575" y="1655445"/>
            <a:ext cx="6791206" cy="895826"/>
          </a:xfrm>
          <a:prstGeom prst="roundRect">
            <a:avLst>
              <a:gd name="adj" fmla="val 1899"/>
            </a:avLst>
          </a:prstGeom>
          <a:solidFill>
            <a:srgbClr val="ECEBE8"/>
          </a:solidFill>
          <a:ln/>
        </p:spPr>
      </p:sp>
      <p:sp>
        <p:nvSpPr>
          <p:cNvPr id="14" name="Text 12"/>
          <p:cNvSpPr/>
          <p:nvPr/>
        </p:nvSpPr>
        <p:spPr>
          <a:xfrm>
            <a:off x="7568922" y="1740456"/>
            <a:ext cx="656451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161613"/>
                </a:solidFill>
                <a:highlight>
                  <a:srgbClr val="ECEBE8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Name: John Smith -&gt; J*** S***Email: test@example.com -&gt; t***@example.comPhone: 123-456-7890 -&gt; ***-***-**90</a:t>
            </a:r>
            <a:endParaRPr lang="en-US" sz="850" dirty="0"/>
          </a:p>
        </p:txBody>
      </p:sp>
      <p:sp>
        <p:nvSpPr>
          <p:cNvPr id="15" name="Shape 13"/>
          <p:cNvSpPr/>
          <p:nvPr/>
        </p:nvSpPr>
        <p:spPr>
          <a:xfrm>
            <a:off x="7461171" y="2678787"/>
            <a:ext cx="6780014" cy="481846"/>
          </a:xfrm>
          <a:prstGeom prst="roundRect">
            <a:avLst>
              <a:gd name="adj" fmla="val 3531"/>
            </a:avLst>
          </a:prstGeom>
          <a:solidFill>
            <a:srgbClr val="FFB3B4"/>
          </a:solidFill>
          <a:ln/>
        </p:spPr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518" y="2843213"/>
            <a:ext cx="141684" cy="113348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7829550" y="2820472"/>
            <a:ext cx="629828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is a critical security and privacy feature built directly into the generation step.</a:t>
            </a:r>
            <a:endParaRPr lang="en-US" sz="850" dirty="0"/>
          </a:p>
        </p:txBody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71" y="3288149"/>
            <a:ext cx="6780014" cy="67800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34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325" y="3189684"/>
            <a:ext cx="7104578" cy="620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API Layer (app_google.py)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5325" y="4108609"/>
            <a:ext cx="13239750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FastAPI application serves as the user-friendly interface to our RAG engine.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5325" y="4649986"/>
            <a:ext cx="4280773" cy="2873216"/>
          </a:xfrm>
          <a:prstGeom prst="roundRect">
            <a:avLst>
              <a:gd name="adj" fmla="val 16596"/>
            </a:avLst>
          </a:prstGeom>
          <a:solidFill>
            <a:srgbClr val="EDEBE3"/>
          </a:solidFill>
          <a:ln/>
        </p:spPr>
      </p:sp>
      <p:sp>
        <p:nvSpPr>
          <p:cNvPr id="6" name="Text 3"/>
          <p:cNvSpPr/>
          <p:nvPr/>
        </p:nvSpPr>
        <p:spPr>
          <a:xfrm>
            <a:off x="893921" y="4848582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POST /upload: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893921" y="5278160"/>
            <a:ext cx="388358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Accepts one or more files.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93921" y="5665589"/>
            <a:ext cx="388358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Saves them to the uploads/ directory.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893921" y="6053018"/>
            <a:ext cx="3883581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Immediately triggers the indexing process for the new files.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174694" y="4649986"/>
            <a:ext cx="4280892" cy="2873216"/>
          </a:xfrm>
          <a:prstGeom prst="roundRect">
            <a:avLst>
              <a:gd name="adj" fmla="val 16596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5373291" y="4848582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POST /query: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373291" y="5278160"/>
            <a:ext cx="3883700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Accepts a JSON body: {"q": "your query here"}.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5373291" y="5983486"/>
            <a:ext cx="3883700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Orchestrates the retrieval and generation process.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5373291" y="6688812"/>
            <a:ext cx="3883700" cy="635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Streams the LLM's response back in real-time for a better user experience.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9654183" y="4649986"/>
            <a:ext cx="4280773" cy="2873216"/>
          </a:xfrm>
          <a:prstGeom prst="roundRect">
            <a:avLst>
              <a:gd name="adj" fmla="val 16596"/>
            </a:avLst>
          </a:prstGeom>
          <a:solidFill>
            <a:srgbClr val="EDEBE3"/>
          </a:solidFill>
          <a:ln/>
        </p:spPr>
      </p:sp>
      <p:sp>
        <p:nvSpPr>
          <p:cNvPr id="16" name="Text 13"/>
          <p:cNvSpPr/>
          <p:nvPr/>
        </p:nvSpPr>
        <p:spPr>
          <a:xfrm>
            <a:off x="9852779" y="4848582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DELETE /documents: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9852779" y="5278160"/>
            <a:ext cx="3883581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Accepts a list of file paths.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9852779" y="5665589"/>
            <a:ext cx="3883581" cy="953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Removes the corresponding document chunks from the vector store and our internal state file.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326" y="550188"/>
            <a:ext cx="7761923" cy="625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Feature: Automated Indexing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00326" y="1575673"/>
            <a:ext cx="13229749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is designed to be low-maintenance and always up-to-date.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0326" y="2421017"/>
            <a:ext cx="6514862" cy="200025"/>
          </a:xfrm>
          <a:prstGeom prst="roundRect">
            <a:avLst>
              <a:gd name="adj" fmla="val 15006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900351" y="2821067"/>
            <a:ext cx="2501384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Startup Scan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900351" y="3253740"/>
            <a:ext cx="6114812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When the API server starts, it immediately scans the uploads/ folder for any new or modified files and indexes them.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415213" y="2120860"/>
            <a:ext cx="6514862" cy="200025"/>
          </a:xfrm>
          <a:prstGeom prst="roundRect">
            <a:avLst>
              <a:gd name="adj" fmla="val 15006"/>
            </a:avLst>
          </a:pr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7615238" y="2520910"/>
            <a:ext cx="4373880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Background Scheduler (apscheduler)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615238" y="2953583"/>
            <a:ext cx="6114812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background job runs automatically every 5 minutes.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615238" y="3343751"/>
            <a:ext cx="6114812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re-scans the uploads/ folder.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00326" y="4594265"/>
            <a:ext cx="6514862" cy="200025"/>
          </a:xfrm>
          <a:prstGeom prst="roundRect">
            <a:avLst>
              <a:gd name="adj" fmla="val 15006"/>
            </a:avLst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>
            <a:off x="900351" y="4994315"/>
            <a:ext cx="2501384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New Files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900351" y="5426988"/>
            <a:ext cx="6114812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a new file is found, it's loaded, chunked, and added to the vector store.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7415213" y="4294108"/>
            <a:ext cx="6514862" cy="200025"/>
          </a:xfrm>
          <a:prstGeom prst="roundRect">
            <a:avLst>
              <a:gd name="adj" fmla="val 15006"/>
            </a:avLst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7615238" y="4694158"/>
            <a:ext cx="2501384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Modified Files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7615238" y="5126831"/>
            <a:ext cx="6114812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a file has been changed (based on its modification time), the old version is deleted from the vector store and the new version is indexed.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00326" y="6512362"/>
            <a:ext cx="13229749" cy="1170384"/>
          </a:xfrm>
          <a:prstGeom prst="roundRect">
            <a:avLst>
              <a:gd name="adj" fmla="val 2565"/>
            </a:avLst>
          </a:prstGeom>
          <a:solidFill>
            <a:srgbClr val="183A13"/>
          </a:solidFill>
          <a:ln/>
        </p:spPr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351" y="6815971"/>
            <a:ext cx="250031" cy="200025"/>
          </a:xfrm>
          <a:prstGeom prst="rect">
            <a:avLst/>
          </a:prstGeom>
        </p:spPr>
      </p:pic>
      <p:sp>
        <p:nvSpPr>
          <p:cNvPr id="19" name="Text 16"/>
          <p:cNvSpPr/>
          <p:nvPr/>
        </p:nvSpPr>
        <p:spPr>
          <a:xfrm>
            <a:off x="1350407" y="6762393"/>
            <a:ext cx="12379643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Benefit: We can simply add, update, or replace files in the uploads folder, and the RAG system will automatically sync its knowledge base without any manual intervention.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2025-09-04T12:20:09Z</dcterms:created>
  <dcterms:modified xsi:type="dcterms:W3CDTF">2025-09-04T12:20:09Z</dcterms:modified>
</cp:coreProperties>
</file>